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325" r:id="rId2"/>
    <p:sldId id="352" r:id="rId3"/>
    <p:sldId id="359" r:id="rId4"/>
    <p:sldId id="364" r:id="rId5"/>
    <p:sldId id="360" r:id="rId6"/>
    <p:sldId id="361" r:id="rId7"/>
    <p:sldId id="349" r:id="rId8"/>
    <p:sldId id="363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FDAE63-CD5C-487F-A647-3A81D9670818}">
          <p14:sldIdLst>
            <p14:sldId id="325"/>
          </p14:sldIdLst>
        </p14:section>
        <p14:section name="Раздел без заголовка" id="{5E1FE699-BE45-46D1-B879-8959F913E293}">
          <p14:sldIdLst>
            <p14:sldId id="352"/>
            <p14:sldId id="359"/>
            <p14:sldId id="364"/>
            <p14:sldId id="360"/>
            <p14:sldId id="361"/>
            <p14:sldId id="349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3300"/>
    <a:srgbClr val="F7F7F7"/>
    <a:srgbClr val="FFFFCC"/>
    <a:srgbClr val="660033"/>
    <a:srgbClr val="FF963F"/>
    <a:srgbClr val="EA9600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1851" autoAdjust="0"/>
  </p:normalViewPr>
  <p:slideViewPr>
    <p:cSldViewPr>
      <p:cViewPr varScale="1">
        <p:scale>
          <a:sx n="64" d="100"/>
          <a:sy n="64" d="100"/>
        </p:scale>
        <p:origin x="10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AD20E-3977-4438-BC57-3160F5DD47B1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8972D5-B522-4C9A-BDDC-F3883EE0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5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6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6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9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1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8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9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4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3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8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1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2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0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1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4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5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6BD7-5440-4EE3-9A93-638617711BF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/>
          <a:stretch/>
        </p:blipFill>
        <p:spPr>
          <a:xfrm>
            <a:off x="-7611" y="-27383"/>
            <a:ext cx="9151611" cy="69022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7611" y="49879"/>
            <a:ext cx="9159225" cy="69022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99"/>
          </a:p>
        </p:txBody>
      </p:sp>
      <p:sp>
        <p:nvSpPr>
          <p:cNvPr id="3" name="TextBox 2"/>
          <p:cNvSpPr txBox="1"/>
          <p:nvPr/>
        </p:nvSpPr>
        <p:spPr>
          <a:xfrm>
            <a:off x="938462" y="1062824"/>
            <a:ext cx="7882009" cy="121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Перспективы развития подвижного состава на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трансевразийском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маршруте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140968"/>
            <a:ext cx="7848872" cy="20882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Ректор Российского университета транспорта (МИИТ)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д.т.н., профессор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Б.А. Лёвин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Брюссель, 08 октября 2017 г.</a:t>
            </a:r>
          </a:p>
          <a:p>
            <a:pPr algn="r"/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4320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Россия: новые вагоны для </a:t>
            </a:r>
            <a:r>
              <a:rPr lang="ru-RU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трансевразийских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перевозок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78496"/>
            <a:ext cx="8928992" cy="604867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ts val="286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Создан модельный ряд </a:t>
            </a:r>
            <a:r>
              <a:rPr lang="ru-RU" sz="2400" b="1" dirty="0" smtClean="0">
                <a:solidFill>
                  <a:srgbClr val="002060"/>
                </a:solidFill>
              </a:rPr>
              <a:t>полувагонов </a:t>
            </a:r>
            <a:r>
              <a:rPr lang="ru-RU" sz="2400" b="1" dirty="0">
                <a:solidFill>
                  <a:srgbClr val="002060"/>
                </a:solidFill>
              </a:rPr>
              <a:t>с осевой нагрузкой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ts val="2860"/>
              </a:lnSpc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25 </a:t>
            </a:r>
            <a:r>
              <a:rPr lang="ru-RU" sz="2400" b="1" dirty="0">
                <a:solidFill>
                  <a:srgbClr val="FF0000"/>
                </a:solidFill>
              </a:rPr>
              <a:t>и 27 </a:t>
            </a:r>
            <a:r>
              <a:rPr lang="ru-RU" sz="2400" b="1" dirty="0" smtClean="0">
                <a:solidFill>
                  <a:srgbClr val="FF0000"/>
                </a:solidFill>
              </a:rPr>
              <a:t>т/ось</a:t>
            </a:r>
            <a:r>
              <a:rPr lang="ru-RU" sz="2400" b="1" dirty="0" smtClean="0">
                <a:solidFill>
                  <a:srgbClr val="002060"/>
                </a:solidFill>
              </a:rPr>
              <a:t>, предназначенных  </a:t>
            </a:r>
            <a:r>
              <a:rPr lang="ru-RU" sz="2400" b="1" dirty="0">
                <a:solidFill>
                  <a:srgbClr val="002060"/>
                </a:solidFill>
              </a:rPr>
              <a:t>для перевозки </a:t>
            </a:r>
            <a:r>
              <a:rPr lang="ru-RU" sz="2400" b="1" dirty="0" smtClean="0">
                <a:solidFill>
                  <a:srgbClr val="002060"/>
                </a:solidFill>
              </a:rPr>
              <a:t>сыпучих   </a:t>
            </a:r>
          </a:p>
          <a:p>
            <a:pPr>
              <a:lnSpc>
                <a:spcPts val="2860"/>
              </a:lnSpc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неагрессивных </a:t>
            </a:r>
            <a:r>
              <a:rPr lang="ru-RU" sz="2400" b="1" dirty="0">
                <a:solidFill>
                  <a:srgbClr val="002060"/>
                </a:solidFill>
              </a:rPr>
              <a:t>грузов, не требующих укрытия от атмосферных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ts val="2860"/>
              </a:lnSpc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осадков. </a:t>
            </a:r>
            <a:r>
              <a:rPr lang="ru-RU" sz="2400" b="1" dirty="0">
                <a:solidFill>
                  <a:srgbClr val="002060"/>
                </a:solidFill>
              </a:rPr>
              <a:t>Выгрузка полувагонов производится либо через 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</a:p>
          <a:p>
            <a:pPr>
              <a:lnSpc>
                <a:spcPts val="2860"/>
              </a:lnSpc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разгрузочные люки, </a:t>
            </a:r>
            <a:r>
              <a:rPr lang="ru-RU" sz="2400" b="1" dirty="0">
                <a:solidFill>
                  <a:srgbClr val="002060"/>
                </a:solidFill>
              </a:rPr>
              <a:t>либо на </a:t>
            </a:r>
            <a:r>
              <a:rPr lang="ru-RU" sz="2400" b="1" dirty="0" err="1">
                <a:solidFill>
                  <a:srgbClr val="002060"/>
                </a:solidFill>
              </a:rPr>
              <a:t>вагоноопрокидывателях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lnSpc>
                <a:spcPts val="286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роизводительность </a:t>
            </a:r>
            <a:r>
              <a:rPr lang="ru-RU" sz="2400" b="1" dirty="0">
                <a:solidFill>
                  <a:srgbClr val="002060"/>
                </a:solidFill>
              </a:rPr>
              <a:t>новых вагонов  увеличивается на </a:t>
            </a:r>
            <a:r>
              <a:rPr lang="ru-RU" sz="2400" b="1" dirty="0">
                <a:solidFill>
                  <a:srgbClr val="FF0000"/>
                </a:solidFill>
              </a:rPr>
              <a:t>5-10 </a:t>
            </a:r>
            <a:r>
              <a:rPr lang="ru-RU" sz="2400" b="1" dirty="0" smtClean="0">
                <a:solidFill>
                  <a:srgbClr val="FF0000"/>
                </a:solidFill>
              </a:rPr>
              <a:t>% процентов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по сравнению с </a:t>
            </a:r>
            <a:r>
              <a:rPr lang="ru-RU" sz="2400" b="1" dirty="0" smtClean="0">
                <a:solidFill>
                  <a:srgbClr val="002060"/>
                </a:solidFill>
              </a:rPr>
              <a:t>имеющимися. </a:t>
            </a:r>
          </a:p>
          <a:p>
            <a:pPr>
              <a:lnSpc>
                <a:spcPts val="2860"/>
              </a:lnSpc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Для </a:t>
            </a:r>
            <a:r>
              <a:rPr lang="ru-RU" sz="2400" b="1" dirty="0">
                <a:solidFill>
                  <a:srgbClr val="002060"/>
                </a:solidFill>
              </a:rPr>
              <a:t>специализированных вагонов увеличение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2860"/>
              </a:lnSpc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производительности </a:t>
            </a:r>
            <a:r>
              <a:rPr lang="ru-RU" sz="2400" b="1" dirty="0">
                <a:solidFill>
                  <a:srgbClr val="002060"/>
                </a:solidFill>
              </a:rPr>
              <a:t>достигает </a:t>
            </a:r>
            <a:r>
              <a:rPr lang="ru-RU" sz="2400" b="1" dirty="0" smtClean="0">
                <a:solidFill>
                  <a:srgbClr val="FF0000"/>
                </a:solidFill>
              </a:rPr>
              <a:t>15-20 %. </a:t>
            </a:r>
            <a:r>
              <a:rPr lang="ru-RU" sz="2400" b="1" dirty="0" smtClean="0">
                <a:solidFill>
                  <a:srgbClr val="002060"/>
                </a:solidFill>
              </a:rPr>
              <a:t>Эксплуатация </a:t>
            </a:r>
            <a:r>
              <a:rPr lang="ru-RU" sz="2400" b="1" dirty="0">
                <a:solidFill>
                  <a:srgbClr val="002060"/>
                </a:solidFill>
              </a:rPr>
              <a:t>таких 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</a:p>
          <a:p>
            <a:pPr>
              <a:lnSpc>
                <a:spcPts val="2860"/>
              </a:lnSpc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вагонов </a:t>
            </a:r>
            <a:r>
              <a:rPr lang="ru-RU" sz="2400" b="1" dirty="0">
                <a:solidFill>
                  <a:srgbClr val="002060"/>
                </a:solidFill>
              </a:rPr>
              <a:t>позволяет сократить </a:t>
            </a:r>
            <a:r>
              <a:rPr lang="ru-RU" sz="2400" b="1" dirty="0" smtClean="0">
                <a:solidFill>
                  <a:srgbClr val="002060"/>
                </a:solidFill>
              </a:rPr>
              <a:t> текущие </a:t>
            </a:r>
            <a:r>
              <a:rPr lang="ru-RU" sz="2400" b="1" dirty="0">
                <a:solidFill>
                  <a:srgbClr val="002060"/>
                </a:solidFill>
              </a:rPr>
              <a:t>расходы на </a:t>
            </a:r>
            <a:r>
              <a:rPr lang="ru-RU" sz="2400" b="1" dirty="0" smtClean="0">
                <a:solidFill>
                  <a:srgbClr val="002060"/>
                </a:solidFill>
              </a:rPr>
              <a:t>перевозки   </a:t>
            </a:r>
          </a:p>
          <a:p>
            <a:pPr>
              <a:lnSpc>
                <a:spcPts val="2860"/>
              </a:lnSpc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грузов на </a:t>
            </a:r>
            <a:r>
              <a:rPr lang="ru-RU" sz="2400" b="1" dirty="0" smtClean="0">
                <a:solidFill>
                  <a:srgbClr val="FF0000"/>
                </a:solidFill>
              </a:rPr>
              <a:t>10-20 %.</a:t>
            </a:r>
          </a:p>
          <a:p>
            <a:pPr marL="342900" indent="-342900">
              <a:lnSpc>
                <a:spcPts val="286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роводится </a:t>
            </a:r>
            <a:r>
              <a:rPr lang="ru-RU" sz="2400" b="1" dirty="0">
                <a:solidFill>
                  <a:srgbClr val="002060"/>
                </a:solidFill>
              </a:rPr>
              <a:t>подконтрольная эксплуатация полувагонов модели 12-9548-01, а также мониторинг состояния инфраструктуры при эксплуатации поездов, сформированных из полувагонов указанной модели с осевой нагрузкой </a:t>
            </a:r>
            <a:r>
              <a:rPr lang="ru-RU" sz="2400" b="1" dirty="0" smtClean="0">
                <a:solidFill>
                  <a:srgbClr val="FF0000"/>
                </a:solidFill>
              </a:rPr>
              <a:t>27т/ось.  </a:t>
            </a:r>
            <a:endParaRPr lang="ru-RU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ts val="286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0432" y="6381328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2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4320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Инновационный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вагон модели 12-9853 </a:t>
            </a:r>
            <a:endParaRPr lang="ru-RU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 descr="http://www.rzd-expo.ru/images/innov_podvizhnoy_sostav/freight/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64895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4077072"/>
            <a:ext cx="8568952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Допустимая  осевая нагрузка </a:t>
            </a:r>
            <a:r>
              <a:rPr lang="ru-RU" b="1" dirty="0" smtClean="0">
                <a:solidFill>
                  <a:srgbClr val="FF0000"/>
                </a:solidFill>
              </a:rPr>
              <a:t>25 т/ось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бъём </a:t>
            </a:r>
            <a:r>
              <a:rPr lang="ru-RU" b="1" dirty="0">
                <a:solidFill>
                  <a:srgbClr val="002060"/>
                </a:solidFill>
              </a:rPr>
              <a:t>кузова  </a:t>
            </a:r>
            <a:r>
              <a:rPr lang="ru-RU" b="1" dirty="0">
                <a:solidFill>
                  <a:srgbClr val="FF0000"/>
                </a:solidFill>
              </a:rPr>
              <a:t>88 </a:t>
            </a:r>
            <a:r>
              <a:rPr lang="ru-RU" b="1" dirty="0" smtClean="0">
                <a:solidFill>
                  <a:srgbClr val="FF0000"/>
                </a:solidFill>
              </a:rPr>
              <a:t>куб. 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асса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перевозимого груза </a:t>
            </a:r>
            <a:r>
              <a:rPr lang="ru-RU" b="1" dirty="0">
                <a:solidFill>
                  <a:srgbClr val="FF0000"/>
                </a:solidFill>
              </a:rPr>
              <a:t>75,5 т.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ПРЕИМУЩЕСТВА: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Повышенная грузоподъёмность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величенный (до </a:t>
            </a:r>
            <a:r>
              <a:rPr lang="ru-RU" b="1" dirty="0">
                <a:solidFill>
                  <a:srgbClr val="FF0000"/>
                </a:solidFill>
              </a:rPr>
              <a:t>250 000 </a:t>
            </a:r>
            <a:r>
              <a:rPr lang="ru-RU" b="1" dirty="0" smtClean="0">
                <a:solidFill>
                  <a:srgbClr val="FF0000"/>
                </a:solidFill>
              </a:rPr>
              <a:t>км</a:t>
            </a:r>
            <a:r>
              <a:rPr lang="ru-RU" b="1" dirty="0" smtClean="0">
                <a:solidFill>
                  <a:srgbClr val="002060"/>
                </a:solidFill>
              </a:rPr>
              <a:t>) межремонтный пробег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озможность </a:t>
            </a:r>
            <a:r>
              <a:rPr lang="ru-RU" b="1" dirty="0">
                <a:solidFill>
                  <a:srgbClr val="002060"/>
                </a:solidFill>
              </a:rPr>
              <a:t>увеличения массы поезда до </a:t>
            </a:r>
            <a:r>
              <a:rPr lang="ru-RU" b="1" dirty="0">
                <a:solidFill>
                  <a:srgbClr val="FF0000"/>
                </a:solidFill>
              </a:rPr>
              <a:t>7100 </a:t>
            </a:r>
            <a:r>
              <a:rPr lang="ru-RU" b="1" dirty="0">
                <a:solidFill>
                  <a:srgbClr val="002060"/>
                </a:solidFill>
              </a:rPr>
              <a:t>т при сохранении длины поезда в </a:t>
            </a:r>
            <a:r>
              <a:rPr lang="ru-RU" b="1" dirty="0">
                <a:solidFill>
                  <a:srgbClr val="FF0000"/>
                </a:solidFill>
              </a:rPr>
              <a:t>71 </a:t>
            </a:r>
            <a:r>
              <a:rPr lang="ru-RU" b="1" dirty="0">
                <a:solidFill>
                  <a:srgbClr val="002060"/>
                </a:solidFill>
              </a:rPr>
              <a:t>условный </a:t>
            </a:r>
            <a:r>
              <a:rPr lang="ru-RU" b="1" dirty="0" smtClean="0">
                <a:solidFill>
                  <a:srgbClr val="002060"/>
                </a:solidFill>
              </a:rPr>
              <a:t>вагон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ледование </a:t>
            </a:r>
            <a:r>
              <a:rPr lang="ru-RU" b="1" dirty="0">
                <a:solidFill>
                  <a:srgbClr val="002060"/>
                </a:solidFill>
              </a:rPr>
              <a:t>от места погрузки до места выгрузки без осмотра в пути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6165304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6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Вагонный парк 2020-2025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955" y="476672"/>
            <a:ext cx="8928992" cy="23042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недрение грузовых </a:t>
            </a:r>
            <a:r>
              <a:rPr lang="ru-RU" b="1" dirty="0">
                <a:solidFill>
                  <a:srgbClr val="FF0000"/>
                </a:solidFill>
              </a:rPr>
              <a:t>вагонов с увеличенной </a:t>
            </a:r>
            <a:r>
              <a:rPr lang="ru-RU" b="1" dirty="0" smtClean="0">
                <a:solidFill>
                  <a:srgbClr val="FF0000"/>
                </a:solidFill>
              </a:rPr>
              <a:t>нагрузкой обеспечит: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Рост </a:t>
            </a:r>
            <a:r>
              <a:rPr lang="ru-RU" b="1" dirty="0">
                <a:solidFill>
                  <a:srgbClr val="002060"/>
                </a:solidFill>
              </a:rPr>
              <a:t>пропускной способности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без дополнительных инвестиций в развитие станционной инфраструктуры, подходов к морским портам и </a:t>
            </a:r>
            <a:r>
              <a:rPr lang="ru-RU" b="1" dirty="0" smtClean="0">
                <a:solidFill>
                  <a:srgbClr val="002060"/>
                </a:solidFill>
              </a:rPr>
              <a:t>погрузочно-выгрузочным терминалам</a:t>
            </a: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Увеличение объемов </a:t>
            </a:r>
            <a:r>
              <a:rPr lang="ru-RU" b="1" dirty="0">
                <a:solidFill>
                  <a:srgbClr val="002060"/>
                </a:solidFill>
              </a:rPr>
              <a:t>перевозок </a:t>
            </a:r>
            <a:r>
              <a:rPr lang="ru-RU" b="1" dirty="0" smtClean="0">
                <a:solidFill>
                  <a:srgbClr val="002060"/>
                </a:solidFill>
              </a:rPr>
              <a:t>грузов</a:t>
            </a: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Сокращение </a:t>
            </a:r>
            <a:r>
              <a:rPr lang="ru-RU" b="1" dirty="0">
                <a:solidFill>
                  <a:srgbClr val="002060"/>
                </a:solidFill>
              </a:rPr>
              <a:t>затрат на техническое обслуживание вагонов в маршрутных </a:t>
            </a:r>
            <a:r>
              <a:rPr lang="ru-RU" b="1" dirty="0" smtClean="0">
                <a:solidFill>
                  <a:srgbClr val="002060"/>
                </a:solidFill>
              </a:rPr>
              <a:t>отправках</a:t>
            </a: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Повышение </a:t>
            </a:r>
            <a:r>
              <a:rPr lang="ru-RU" b="1" dirty="0">
                <a:solidFill>
                  <a:srgbClr val="002060"/>
                </a:solidFill>
              </a:rPr>
              <a:t>скорости доставки за счет исключения технического обслуживания на транзитных </a:t>
            </a:r>
            <a:r>
              <a:rPr lang="ru-RU" b="1" dirty="0" smtClean="0">
                <a:solidFill>
                  <a:srgbClr val="002060"/>
                </a:solidFill>
              </a:rPr>
              <a:t>ПТО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924944"/>
            <a:ext cx="8928992" cy="151216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Внедрение </a:t>
            </a:r>
            <a:r>
              <a:rPr lang="ru-RU" b="1" dirty="0">
                <a:solidFill>
                  <a:srgbClr val="FF0000"/>
                </a:solidFill>
              </a:rPr>
              <a:t>грузовых вагонов, предназначенных для перевозок со скоростью до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160 </a:t>
            </a:r>
            <a:r>
              <a:rPr lang="ru-RU" sz="2400" b="1" dirty="0">
                <a:solidFill>
                  <a:srgbClr val="FF0000"/>
                </a:solidFill>
              </a:rPr>
              <a:t>км/час </a:t>
            </a:r>
            <a:r>
              <a:rPr lang="ru-RU" b="1" dirty="0" smtClean="0">
                <a:solidFill>
                  <a:srgbClr val="FF0000"/>
                </a:solidFill>
              </a:rPr>
              <a:t>обеспечит: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Повышение </a:t>
            </a:r>
            <a:r>
              <a:rPr lang="ru-RU" b="1" dirty="0">
                <a:solidFill>
                  <a:srgbClr val="002060"/>
                </a:solidFill>
              </a:rPr>
              <a:t>доходов за счет сокращения сроков доставки </a:t>
            </a:r>
            <a:r>
              <a:rPr lang="ru-RU" b="1" dirty="0" smtClean="0">
                <a:solidFill>
                  <a:srgbClr val="002060"/>
                </a:solidFill>
              </a:rPr>
              <a:t>грузов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mtClean="0">
                <a:solidFill>
                  <a:srgbClr val="002060"/>
                </a:solidFill>
              </a:rPr>
              <a:t>Обеспечение </a:t>
            </a:r>
            <a:r>
              <a:rPr lang="ru-RU" b="1" dirty="0">
                <a:solidFill>
                  <a:srgbClr val="002060"/>
                </a:solidFill>
              </a:rPr>
              <a:t>перевозок скоропортящихся грузов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Сокращение </a:t>
            </a:r>
            <a:r>
              <a:rPr lang="ru-RU" b="1" dirty="0">
                <a:solidFill>
                  <a:srgbClr val="002060"/>
                </a:solidFill>
              </a:rPr>
              <a:t>затрат на техническое обслуживание вагонов в маршрутных </a:t>
            </a:r>
            <a:r>
              <a:rPr lang="ru-RU" b="1" dirty="0" smtClean="0">
                <a:solidFill>
                  <a:srgbClr val="002060"/>
                </a:solidFill>
              </a:rPr>
              <a:t>отправках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038" y="4581128"/>
            <a:ext cx="8928992" cy="216024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Внедрение  комбинированных перевозок обеспечит:</a:t>
            </a:r>
          </a:p>
          <a:p>
            <a:pPr marL="285750" indent="-285750">
              <a:lnSpc>
                <a:spcPts val="186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овышение </a:t>
            </a:r>
            <a:r>
              <a:rPr lang="ru-RU" b="1" dirty="0">
                <a:solidFill>
                  <a:srgbClr val="002060"/>
                </a:solidFill>
              </a:rPr>
              <a:t>конкурентоспособности перевозок грузов железнодорожным </a:t>
            </a:r>
            <a:r>
              <a:rPr lang="ru-RU" b="1" dirty="0" smtClean="0">
                <a:solidFill>
                  <a:srgbClr val="002060"/>
                </a:solidFill>
              </a:rPr>
              <a:t>транспортом 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lnSpc>
                <a:spcPts val="186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Получение </a:t>
            </a:r>
            <a:r>
              <a:rPr lang="ru-RU" b="1" dirty="0">
                <a:solidFill>
                  <a:srgbClr val="002060"/>
                </a:solidFill>
              </a:rPr>
              <a:t>дополнительных доходов за счет расширения масштабов перевозочной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</a:t>
            </a:r>
          </a:p>
          <a:p>
            <a:pPr marL="285750" indent="-285750">
              <a:lnSpc>
                <a:spcPts val="186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Привлечение </a:t>
            </a:r>
            <a:r>
              <a:rPr lang="ru-RU" b="1" dirty="0">
                <a:solidFill>
                  <a:srgbClr val="002060"/>
                </a:solidFill>
              </a:rPr>
              <a:t>на железнодорожный транспорт высокодоходных </a:t>
            </a:r>
            <a:r>
              <a:rPr lang="ru-RU" b="1" dirty="0" smtClean="0">
                <a:solidFill>
                  <a:srgbClr val="002060"/>
                </a:solidFill>
              </a:rPr>
              <a:t>грузопотоков</a:t>
            </a:r>
          </a:p>
          <a:p>
            <a:pPr marL="285750" indent="-285750">
              <a:lnSpc>
                <a:spcPts val="186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ривлечение </a:t>
            </a:r>
            <a:r>
              <a:rPr lang="ru-RU" b="1" dirty="0">
                <a:solidFill>
                  <a:srgbClr val="002060"/>
                </a:solidFill>
              </a:rPr>
              <a:t>инвестиций в развитие </a:t>
            </a:r>
            <a:r>
              <a:rPr lang="ru-RU" b="1" dirty="0" err="1">
                <a:solidFill>
                  <a:srgbClr val="002060"/>
                </a:solidFill>
              </a:rPr>
              <a:t>терминально</a:t>
            </a:r>
            <a:r>
              <a:rPr lang="ru-RU" b="1" dirty="0">
                <a:solidFill>
                  <a:srgbClr val="002060"/>
                </a:solidFill>
              </a:rPr>
              <a:t>-складского </a:t>
            </a:r>
            <a:r>
              <a:rPr lang="ru-RU" b="1" dirty="0" smtClean="0">
                <a:solidFill>
                  <a:srgbClr val="002060"/>
                </a:solidFill>
              </a:rPr>
              <a:t>комплекса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lnSpc>
                <a:spcPts val="186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Улучшение экологии 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32440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462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7200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На текущий момент инвентарный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парк ОАО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РЖД составляет </a:t>
            </a:r>
            <a:endParaRPr lang="ru-RU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5100 новых локомотивов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052736"/>
            <a:ext cx="8928992" cy="568863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Грузовые </a:t>
            </a:r>
            <a:r>
              <a:rPr lang="ru-RU" sz="2400" b="1" dirty="0">
                <a:solidFill>
                  <a:srgbClr val="002060"/>
                </a:solidFill>
              </a:rPr>
              <a:t>электровозы с коллекторными и </a:t>
            </a:r>
            <a:r>
              <a:rPr lang="ru-RU" sz="2400" b="1" dirty="0" err="1">
                <a:solidFill>
                  <a:srgbClr val="002060"/>
                </a:solidFill>
              </a:rPr>
              <a:t>бесколлекторными</a:t>
            </a:r>
            <a:r>
              <a:rPr lang="ru-RU" sz="2400" b="1" dirty="0">
                <a:solidFill>
                  <a:srgbClr val="002060"/>
                </a:solidFill>
              </a:rPr>
              <a:t> тяговыми двигателями постоянного 2,3 ЭС4К, 2ЭС6, 2ЭС10 и переменного 2,3,4 ЭС5К, 2ЭС5 </a:t>
            </a:r>
            <a:r>
              <a:rPr lang="ru-RU" sz="2400" b="1" dirty="0" smtClean="0">
                <a:solidFill>
                  <a:srgbClr val="002060"/>
                </a:solidFill>
              </a:rPr>
              <a:t>токов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ассажирские </a:t>
            </a:r>
            <a:r>
              <a:rPr lang="ru-RU" sz="2400" b="1" dirty="0">
                <a:solidFill>
                  <a:srgbClr val="002060"/>
                </a:solidFill>
              </a:rPr>
              <a:t>электровозы двойного питания ЭП10 и </a:t>
            </a:r>
            <a:r>
              <a:rPr lang="ru-RU" sz="2400" b="1" dirty="0" smtClean="0">
                <a:solidFill>
                  <a:srgbClr val="002060"/>
                </a:solidFill>
              </a:rPr>
              <a:t>ЭП20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ассажирские </a:t>
            </a:r>
            <a:r>
              <a:rPr lang="ru-RU" sz="2400" b="1" dirty="0">
                <a:solidFill>
                  <a:srgbClr val="002060"/>
                </a:solidFill>
              </a:rPr>
              <a:t>электровозы ЭП2К, </a:t>
            </a:r>
            <a:r>
              <a:rPr lang="ru-RU" sz="2400" b="1" dirty="0" smtClean="0">
                <a:solidFill>
                  <a:srgbClr val="002060"/>
                </a:solidFill>
              </a:rPr>
              <a:t>ЭП1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60432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092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1.trainphoto.org.ua/uploads/images/20130115/8916205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690293" cy="25143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3284984"/>
            <a:ext cx="3693695" cy="524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Электровоз </a:t>
            </a:r>
            <a:r>
              <a:rPr lang="ru-RU" b="1" dirty="0">
                <a:solidFill>
                  <a:srgbClr val="002060"/>
                </a:solidFill>
              </a:rPr>
              <a:t>2ЭС6</a:t>
            </a:r>
          </a:p>
        </p:txBody>
      </p:sp>
      <p:pic>
        <p:nvPicPr>
          <p:cNvPr id="6" name="Рисунок 5" descr="https://trainpix.org/photo/00/48/13/481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31" y="620688"/>
            <a:ext cx="3924201" cy="25143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644008" y="3284984"/>
            <a:ext cx="3693695" cy="524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Электровоз 2ЭС10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s://sdelanounas.ru/i/d/h/j/f_dHJhaW5waXgub3JnL3Bob3RvLzAwLzczLzcyLzczNzI4LmpwZw==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85374"/>
            <a:ext cx="3690294" cy="24839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644009" y="5137045"/>
            <a:ext cx="1368152" cy="596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Электровоз </a:t>
            </a:r>
            <a:r>
              <a:rPr lang="ru-RU" b="1" dirty="0">
                <a:solidFill>
                  <a:srgbClr val="002060"/>
                </a:solidFill>
              </a:rPr>
              <a:t>3ЭС5К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60432" y="6381328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8901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712"/>
            <a:ext cx="9144000" cy="72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Новый тяговый подвижной состав должен обеспечить: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8856984" cy="403244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Возможность работы локомотивов по системе многих </a:t>
            </a:r>
            <a:r>
              <a:rPr lang="ru-RU" sz="2000" b="1" dirty="0" smtClean="0">
                <a:solidFill>
                  <a:srgbClr val="002060"/>
                </a:solidFill>
              </a:rPr>
              <a:t>единиц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Исключение захода в депо для </a:t>
            </a:r>
            <a:r>
              <a:rPr lang="ru-RU" sz="2000" b="1" dirty="0" smtClean="0">
                <a:solidFill>
                  <a:srgbClr val="002060"/>
                </a:solidFill>
              </a:rPr>
              <a:t>экипировки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Конструкционную </a:t>
            </a:r>
            <a:r>
              <a:rPr lang="ru-RU" sz="2000" b="1" dirty="0">
                <a:solidFill>
                  <a:srgbClr val="002060"/>
                </a:solidFill>
              </a:rPr>
              <a:t>скорость не менее 120 </a:t>
            </a:r>
            <a:r>
              <a:rPr lang="ru-RU" sz="2000" b="1" dirty="0" smtClean="0">
                <a:solidFill>
                  <a:srgbClr val="002060"/>
                </a:solidFill>
              </a:rPr>
              <a:t>км/ч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Наличие </a:t>
            </a:r>
            <a:r>
              <a:rPr lang="ru-RU" sz="2000" b="1" dirty="0">
                <a:solidFill>
                  <a:srgbClr val="002060"/>
                </a:solidFill>
              </a:rPr>
              <a:t>стояночного тормоза у всех колёсных </a:t>
            </a:r>
            <a:r>
              <a:rPr lang="ru-RU" sz="2000" b="1" dirty="0" smtClean="0">
                <a:solidFill>
                  <a:srgbClr val="002060"/>
                </a:solidFill>
              </a:rPr>
              <a:t>пар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Автоматическую передачу </a:t>
            </a:r>
            <a:r>
              <a:rPr lang="ru-RU" sz="2000" b="1" dirty="0">
                <a:solidFill>
                  <a:srgbClr val="002060"/>
                </a:solidFill>
              </a:rPr>
              <a:t>сообщений о техническом </a:t>
            </a:r>
            <a:r>
              <a:rPr lang="ru-RU" sz="2000" b="1" dirty="0" smtClean="0">
                <a:solidFill>
                  <a:srgbClr val="002060"/>
                </a:solidFill>
              </a:rPr>
              <a:t>состоянии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Бортовую систему </a:t>
            </a:r>
            <a:r>
              <a:rPr lang="ru-RU" sz="2000" b="1" dirty="0">
                <a:solidFill>
                  <a:srgbClr val="002060"/>
                </a:solidFill>
              </a:rPr>
              <a:t>диагностики, а также резервирование основных систем </a:t>
            </a:r>
            <a:r>
              <a:rPr lang="ru-RU" sz="2000" b="1" dirty="0" smtClean="0">
                <a:solidFill>
                  <a:srgbClr val="002060"/>
                </a:solidFill>
              </a:rPr>
              <a:t>локомотива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Увеличенные пробеги между плановыми </a:t>
            </a:r>
            <a:r>
              <a:rPr lang="ru-RU" sz="2000" b="1" dirty="0" smtClean="0">
                <a:solidFill>
                  <a:srgbClr val="002060"/>
                </a:solidFill>
              </a:rPr>
              <a:t>ремонтами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Системы </a:t>
            </a:r>
            <a:r>
              <a:rPr lang="ru-RU" sz="2000" b="1" dirty="0" err="1">
                <a:solidFill>
                  <a:srgbClr val="002060"/>
                </a:solidFill>
              </a:rPr>
              <a:t>автоведения</a:t>
            </a:r>
            <a:r>
              <a:rPr lang="ru-RU" sz="2000" b="1" dirty="0">
                <a:solidFill>
                  <a:srgbClr val="002060"/>
                </a:solidFill>
              </a:rPr>
              <a:t>, автоматического управления сдвоенными </a:t>
            </a:r>
            <a:r>
              <a:rPr lang="ru-RU" sz="2000" b="1" dirty="0" smtClean="0">
                <a:solidFill>
                  <a:srgbClr val="002060"/>
                </a:solidFill>
              </a:rPr>
              <a:t>поездами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 т.д.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877272"/>
            <a:ext cx="8856984" cy="914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Повышение </a:t>
            </a:r>
            <a:r>
              <a:rPr lang="ru-RU" sz="2000" b="1" i="1" dirty="0" smtClean="0">
                <a:solidFill>
                  <a:srgbClr val="FF0000"/>
                </a:solidFill>
              </a:rPr>
              <a:t>безопасности и </a:t>
            </a:r>
            <a:r>
              <a:rPr lang="ru-RU" sz="2000" b="1" i="1" dirty="0">
                <a:solidFill>
                  <a:srgbClr val="FF0000"/>
                </a:solidFill>
              </a:rPr>
              <a:t>экономической эффективности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перевозочного процесса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3779912" y="5301208"/>
            <a:ext cx="1512168" cy="432048"/>
          </a:xfrm>
          <a:prstGeom prst="upArrow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6381328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1309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624"/>
            <a:ext cx="8856984" cy="3600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перспективным локомотивам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4379" y="476672"/>
            <a:ext cx="8892117" cy="3067145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Определены </a:t>
            </a:r>
            <a:r>
              <a:rPr lang="ru-RU" sz="2000" b="1" dirty="0">
                <a:solidFill>
                  <a:srgbClr val="FF0000"/>
                </a:solidFill>
              </a:rPr>
              <a:t>ключевые эксплуатационные требования </a:t>
            </a:r>
            <a:r>
              <a:rPr lang="ru-RU" sz="2000" b="1" dirty="0" smtClean="0">
                <a:solidFill>
                  <a:srgbClr val="FF0000"/>
                </a:solidFill>
              </a:rPr>
              <a:t>по: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Весовой норме </a:t>
            </a:r>
            <a:r>
              <a:rPr lang="ru-RU" sz="2000" b="1" dirty="0">
                <a:solidFill>
                  <a:srgbClr val="002060"/>
                </a:solidFill>
              </a:rPr>
              <a:t>поезда для грузовых локомотивов, составляющей </a:t>
            </a:r>
            <a:r>
              <a:rPr lang="ru-RU" sz="2000" b="1" dirty="0">
                <a:solidFill>
                  <a:srgbClr val="FF0000"/>
                </a:solidFill>
              </a:rPr>
              <a:t>10000 </a:t>
            </a:r>
            <a:r>
              <a:rPr lang="ru-RU" sz="2000" b="1" dirty="0">
                <a:solidFill>
                  <a:srgbClr val="002060"/>
                </a:solidFill>
              </a:rPr>
              <a:t>т и ограничиваемой максимальной силой тяги, передаваемой через автосцепку, а для пассажирских поездов – длиной состава, составляющей </a:t>
            </a:r>
            <a:r>
              <a:rPr lang="ru-RU" sz="2000" b="1" dirty="0">
                <a:solidFill>
                  <a:srgbClr val="FF0000"/>
                </a:solidFill>
              </a:rPr>
              <a:t>30 </a:t>
            </a:r>
            <a:r>
              <a:rPr lang="ru-RU" sz="2000" b="1" dirty="0" smtClean="0">
                <a:solidFill>
                  <a:srgbClr val="002060"/>
                </a:solidFill>
              </a:rPr>
              <a:t>вагонов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Осевой нагрузке </a:t>
            </a:r>
            <a:r>
              <a:rPr lang="ru-RU" sz="2000" b="1" dirty="0">
                <a:solidFill>
                  <a:srgbClr val="002060"/>
                </a:solidFill>
              </a:rPr>
              <a:t>грузовых локомотивов до </a:t>
            </a:r>
            <a:r>
              <a:rPr lang="ru-RU" sz="2000" b="1" dirty="0">
                <a:solidFill>
                  <a:srgbClr val="FF0000"/>
                </a:solidFill>
              </a:rPr>
              <a:t>30 т/ось </a:t>
            </a:r>
            <a:r>
              <a:rPr lang="ru-RU" sz="2000" b="1" dirty="0">
                <a:solidFill>
                  <a:srgbClr val="002060"/>
                </a:solidFill>
              </a:rPr>
              <a:t>с возможностью её изменения в условиях </a:t>
            </a:r>
            <a:r>
              <a:rPr lang="ru-RU" sz="2000" b="1" dirty="0" smtClean="0">
                <a:solidFill>
                  <a:srgbClr val="002060"/>
                </a:solidFill>
              </a:rPr>
              <a:t>депо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озможности </a:t>
            </a:r>
            <a:r>
              <a:rPr lang="ru-RU" sz="2000" b="1" dirty="0">
                <a:solidFill>
                  <a:srgbClr val="002060"/>
                </a:solidFill>
              </a:rPr>
              <a:t>работы нескольких локомотивов по системе многих единиц, с </a:t>
            </a:r>
            <a:r>
              <a:rPr lang="ru-RU" sz="2000" b="1" dirty="0" smtClean="0">
                <a:solidFill>
                  <a:srgbClr val="002060"/>
                </a:solidFill>
              </a:rPr>
              <a:t> расстановкой </a:t>
            </a:r>
            <a:r>
              <a:rPr lang="ru-RU" sz="2000" b="1" dirty="0">
                <a:solidFill>
                  <a:srgbClr val="002060"/>
                </a:solidFill>
              </a:rPr>
              <a:t>нескольких локомотивов в разных местах </a:t>
            </a:r>
            <a:r>
              <a:rPr lang="ru-RU" sz="2000" b="1" dirty="0" smtClean="0">
                <a:solidFill>
                  <a:srgbClr val="002060"/>
                </a:solidFill>
              </a:rPr>
              <a:t>состава </a:t>
            </a:r>
            <a:r>
              <a:rPr lang="ru-RU" sz="2000" b="1" dirty="0">
                <a:solidFill>
                  <a:srgbClr val="002060"/>
                </a:solidFill>
              </a:rPr>
              <a:t>с управлением от головного </a:t>
            </a:r>
            <a:r>
              <a:rPr lang="ru-RU" sz="2000" b="1" dirty="0" smtClean="0">
                <a:solidFill>
                  <a:srgbClr val="002060"/>
                </a:solidFill>
              </a:rPr>
              <a:t>локомотива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645024"/>
            <a:ext cx="4536504" cy="316835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Предусмотрено </a:t>
            </a:r>
            <a:r>
              <a:rPr lang="ru-RU" sz="2000" b="1" dirty="0">
                <a:solidFill>
                  <a:srgbClr val="002060"/>
                </a:solidFill>
              </a:rPr>
              <a:t>применение </a:t>
            </a:r>
            <a:r>
              <a:rPr lang="ru-RU" sz="2000" b="1" dirty="0" err="1">
                <a:solidFill>
                  <a:srgbClr val="FF0000"/>
                </a:solidFill>
              </a:rPr>
              <a:t>бесколлекторных</a:t>
            </a:r>
            <a:r>
              <a:rPr lang="ru-RU" sz="2000" b="1" dirty="0">
                <a:solidFill>
                  <a:srgbClr val="FF0000"/>
                </a:solidFill>
              </a:rPr>
              <a:t> тяговых </a:t>
            </a:r>
            <a:r>
              <a:rPr lang="ru-RU" sz="2000" b="1" dirty="0" smtClean="0">
                <a:solidFill>
                  <a:srgbClr val="FF0000"/>
                </a:solidFill>
              </a:rPr>
              <a:t>электродвигателей</a:t>
            </a: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Для </a:t>
            </a:r>
            <a:r>
              <a:rPr lang="ru-RU" sz="2000" b="1" dirty="0">
                <a:solidFill>
                  <a:srgbClr val="002060"/>
                </a:solidFill>
              </a:rPr>
              <a:t>автономных локомотивов рассматривается вопрос широкого применения </a:t>
            </a:r>
            <a:r>
              <a:rPr lang="ru-RU" sz="2000" b="1" dirty="0">
                <a:solidFill>
                  <a:srgbClr val="FF0000"/>
                </a:solidFill>
              </a:rPr>
              <a:t>альтернативных источников </a:t>
            </a:r>
            <a:r>
              <a:rPr lang="ru-RU" sz="2000" b="1" dirty="0">
                <a:solidFill>
                  <a:srgbClr val="002060"/>
                </a:solidFill>
              </a:rPr>
              <a:t>топлива в виде </a:t>
            </a:r>
            <a:r>
              <a:rPr lang="ru-RU" sz="2000" b="1" dirty="0">
                <a:solidFill>
                  <a:srgbClr val="FF0000"/>
                </a:solidFill>
              </a:rPr>
              <a:t>сжиженного природного газа, топливных элементов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( В </a:t>
            </a:r>
            <a:r>
              <a:rPr lang="ru-RU" sz="2000" b="1" dirty="0">
                <a:solidFill>
                  <a:srgbClr val="002060"/>
                </a:solidFill>
              </a:rPr>
              <a:t>первом случае, в качестве первичного </a:t>
            </a:r>
            <a:r>
              <a:rPr lang="ru-RU" sz="2000" b="1" dirty="0" smtClean="0">
                <a:solidFill>
                  <a:srgbClr val="002060"/>
                </a:solidFill>
              </a:rPr>
              <a:t>двигателя применяется, </a:t>
            </a:r>
            <a:r>
              <a:rPr lang="ru-RU" sz="2000" b="1" dirty="0">
                <a:solidFill>
                  <a:srgbClr val="002060"/>
                </a:solidFill>
              </a:rPr>
              <a:t>как </a:t>
            </a:r>
            <a:r>
              <a:rPr lang="ru-RU" sz="2000" b="1" dirty="0">
                <a:solidFill>
                  <a:srgbClr val="FF0000"/>
                </a:solidFill>
              </a:rPr>
              <a:t>поршневой двигатель</a:t>
            </a:r>
            <a:r>
              <a:rPr lang="ru-RU" sz="2000" b="1" dirty="0">
                <a:solidFill>
                  <a:srgbClr val="002060"/>
                </a:solidFill>
              </a:rPr>
              <a:t> внутреннего сгорания, так и </a:t>
            </a:r>
            <a:r>
              <a:rPr lang="ru-RU" sz="2000" b="1" dirty="0">
                <a:solidFill>
                  <a:srgbClr val="FF0000"/>
                </a:solidFill>
              </a:rPr>
              <a:t>газовая </a:t>
            </a:r>
            <a:r>
              <a:rPr lang="ru-RU" sz="2000" b="1" dirty="0" smtClean="0">
                <a:solidFill>
                  <a:srgbClr val="FF0000"/>
                </a:solidFill>
              </a:rPr>
              <a:t>турбина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http://forumimage.ru/uploads/20160607/14652911175588308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39" y="3645024"/>
            <a:ext cx="4266357" cy="24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126777" y="6217165"/>
            <a:ext cx="3693695" cy="524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Газотурбовоз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ГТ-001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6381328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1542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5986</TotalTime>
  <Words>592</Words>
  <Application>Microsoft Office PowerPoint</Application>
  <PresentationFormat>Экран (4:3)</PresentationFormat>
  <Paragraphs>98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путей сообщения (МИИТ)</dc:title>
  <dc:creator>VAS</dc:creator>
  <cp:lastModifiedBy>Андрей Николаевич</cp:lastModifiedBy>
  <cp:revision>716</cp:revision>
  <cp:lastPrinted>2016-09-19T05:40:35Z</cp:lastPrinted>
  <dcterms:created xsi:type="dcterms:W3CDTF">2010-03-11T14:10:03Z</dcterms:created>
  <dcterms:modified xsi:type="dcterms:W3CDTF">2017-11-02T09:29:14Z</dcterms:modified>
</cp:coreProperties>
</file>